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1" r:id="rId8"/>
    <p:sldId id="272" r:id="rId9"/>
    <p:sldId id="258" r:id="rId10"/>
    <p:sldId id="263" r:id="rId11"/>
    <p:sldId id="260" r:id="rId12"/>
    <p:sldId id="278" r:id="rId13"/>
    <p:sldId id="279" r:id="rId14"/>
    <p:sldId id="280" r:id="rId15"/>
    <p:sldId id="264" r:id="rId16"/>
    <p:sldId id="265" r:id="rId17"/>
    <p:sldId id="273" r:id="rId18"/>
    <p:sldId id="259" r:id="rId19"/>
    <p:sldId id="274" r:id="rId20"/>
    <p:sldId id="275" r:id="rId21"/>
    <p:sldId id="277" r:id="rId22"/>
    <p:sldId id="281" r:id="rId23"/>
    <p:sldId id="282" r:id="rId24"/>
    <p:sldId id="283" r:id="rId25"/>
    <p:sldId id="284" r:id="rId26"/>
    <p:sldId id="262" r:id="rId27"/>
    <p:sldId id="286" r:id="rId28"/>
    <p:sldId id="285" r:id="rId29"/>
    <p:sldId id="297" r:id="rId30"/>
    <p:sldId id="299" r:id="rId31"/>
    <p:sldId id="287" r:id="rId32"/>
    <p:sldId id="288" r:id="rId33"/>
    <p:sldId id="291" r:id="rId34"/>
    <p:sldId id="292" r:id="rId35"/>
    <p:sldId id="293" r:id="rId36"/>
    <p:sldId id="294" r:id="rId37"/>
    <p:sldId id="295" r:id="rId38"/>
    <p:sldId id="298" r:id="rId39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7" autoAdjust="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08CE2-74C8-4E7C-A733-E174C603B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461B97-7C77-49FC-BCDB-5CB8FC11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AB118-23AB-42B6-B516-B04D2A55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628AA1-B43F-4B45-8767-BB376701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47DEBA-CEAB-40B1-BA86-A59CA042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95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BA4BB-B51C-494D-A32E-DD579066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5154301-D57F-40E5-B761-89D741DA5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CC5B6C-4EB8-447B-9FF3-5402DC50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F23B81-D1BC-445D-B917-8B119DCA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823CB6-867C-4BC8-B0E4-BA2F3B0D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78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170A8E7-6CDF-48E6-BFF1-162CC6602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F37D1C-0FC2-4B2D-BD4B-ED62502B8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F4518-6A19-4AAB-BC7E-59A568E0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78E2D4-5889-420E-9E4F-BA11EE86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C66AF-17CE-4B41-85EF-34DF6F20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853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13F6F-7885-403E-AB1B-34515DB2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BBE03B-3366-471F-BF88-754D914F2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781B9-91CA-4DDA-9335-A5E2A318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9B1DBC-285F-46FF-8E5D-EDE31AA5C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E31BE3-9F39-4D5F-9101-A9BF7A8A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00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609B1-09CD-4BBF-9F87-54F12104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44CD1C-1906-49E7-9C59-70F24D9C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647711-F2FA-4BB1-8279-19A4F3139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1032CD-80DA-4CEE-A5D5-32BD32D3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20B8-7DA9-480B-AB0B-44005EE7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22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84377-73DF-4A64-A0B0-F70E163D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894EF5-B0D3-4123-9AC8-8392CC43B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AE4EF6-C887-4ABD-B4E8-60E7597C6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BF8FBE-B2F1-48DB-9D62-EAC8C8CA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14F8ED-B647-41B5-867C-85B1C94A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D7E2E1-195B-4318-98BF-3108254B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47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806BA-A235-461B-AA7D-CC5A3225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8B0E8D-C229-4929-9937-B2B74C42F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338079-D002-4A3E-AE50-81E16AA75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FC383C6-645F-4E1A-8B0B-49535E56E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3C97B8-5D49-479A-A946-0FAC05AD6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1AD0ED6-D79E-4C85-B4E5-3120BB67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AF0868-0B0D-455B-B665-5FE6B914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056559D-C2C1-4A8F-800E-863E9EE4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82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9A8B1-A8E6-4465-9499-0E435E0B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354333-EB7F-4879-BF4B-A3C15C47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AD03033-A498-4A27-B770-7CAF553A3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C431F6-99B0-4D9A-BAFD-ED3E248C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9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14180-B231-441A-8307-9E9A4F1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DB7A12-CFA9-4E94-8C47-7AE127FE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69FED3-ECC1-49D8-88FC-31784462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75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3ADAA-A5F5-4CAC-9475-34ED7FFD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2F2EE8-C233-4A18-8646-BFDF3343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94C740-ADF6-4E06-A3B1-792A2CDB4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E93977-C7CF-4F24-9B6D-E8204404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41191C-9B02-492F-AF7E-6E55011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D3168C-FD98-420E-BF41-408B0EB3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41F5C-6050-4D42-B3EC-9849BAAA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EBCBBB-EA65-4FF2-BCBE-CAF1D5D8E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FA07B7-8E5B-49D3-800E-3AAC190E7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6EC40D-CEBD-43E1-B865-F721725E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FF12D2-8A93-4D93-BC07-E8DF11B3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61AF1B-2DF3-4555-AFF1-59F5BC0E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3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BCEBDF-905B-46BD-93E1-0C38B31E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DCCAA4-FBD4-43E4-844B-03620C234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66D67-0400-4B71-9212-A1A349DAE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7109-6D9E-4C5E-BC28-933F67E5D860}" type="datetimeFigureOut">
              <a:rPr lang="ru-RU" smtClean="0"/>
              <a:t>27.10.2023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4D674B-D616-4D88-A645-24F63EA1B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776CED-C9D5-436D-BB86-2F4B4E183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80A26-6E58-4D43-A455-597C356317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511413-C16E-47F7-944E-4835F3B4A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EEG denoising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0706F3-9690-45AE-B981-EB8F3D197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755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8A35E-5AB8-4F4B-94C4-6942FEFA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56486-AC6A-4173-9C04-55046986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Blind source separation (BSS) methods</a:t>
            </a:r>
          </a:p>
          <a:p>
            <a:r>
              <a:rPr lang="en-US" dirty="0"/>
              <a:t>Artifact subspace reconstruction (ASR)</a:t>
            </a:r>
          </a:p>
          <a:p>
            <a:r>
              <a:rPr lang="en-US" dirty="0"/>
              <a:t>Independent component analysis (ICA)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ML/DL</a:t>
            </a:r>
          </a:p>
          <a:p>
            <a:r>
              <a:rPr lang="en-US" dirty="0"/>
              <a:t>Residual CNN </a:t>
            </a:r>
          </a:p>
          <a:p>
            <a:r>
              <a:rPr lang="en-US" dirty="0"/>
              <a:t>Autoencoder</a:t>
            </a:r>
          </a:p>
          <a:p>
            <a:r>
              <a:rPr lang="en-US" dirty="0" err="1"/>
              <a:t>UNet</a:t>
            </a:r>
            <a:endParaRPr lang="en-US" dirty="0"/>
          </a:p>
          <a:p>
            <a:r>
              <a:rPr lang="en-US" dirty="0"/>
              <a:t>GAN</a:t>
            </a:r>
          </a:p>
          <a:p>
            <a:r>
              <a:rPr lang="en-US" dirty="0" err="1"/>
              <a:t>Transfomer</a:t>
            </a:r>
            <a:endParaRPr lang="en-US" dirty="0"/>
          </a:p>
          <a:p>
            <a:endParaRPr lang="ru-RU" dirty="0"/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6121C072-5D38-4303-BE6D-74053D525740}"/>
              </a:ext>
            </a:extLst>
          </p:cNvPr>
          <p:cNvSpPr/>
          <p:nvPr/>
        </p:nvSpPr>
        <p:spPr>
          <a:xfrm>
            <a:off x="7411453" y="1973179"/>
            <a:ext cx="721893" cy="1299410"/>
          </a:xfrm>
          <a:prstGeom prst="rightBrace">
            <a:avLst>
              <a:gd name="adj1" fmla="val 15230"/>
              <a:gd name="adj2" fmla="val 50000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6F1DB-8182-47D7-9E52-BE6E8FBCE466}"/>
              </a:ext>
            </a:extLst>
          </p:cNvPr>
          <p:cNvSpPr txBox="1"/>
          <p:nvPr/>
        </p:nvSpPr>
        <p:spPr>
          <a:xfrm>
            <a:off x="8630651" y="1933761"/>
            <a:ext cx="3416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Use statistical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Single nonlinear/linear mapping function, might be too simplistic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Not fully automated</a:t>
            </a:r>
            <a:endParaRPr lang="ru-RU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8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AE227-D1D7-4CA6-B650-501EDCF9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Autoencoder (DAE)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60206-14BF-446E-BF48-F6EC87F018CF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 Lopes </a:t>
            </a:r>
            <a:r>
              <a:rPr lang="en-US" i="1" dirty="0"/>
              <a:t>et al</a:t>
            </a:r>
            <a:r>
              <a:rPr lang="en-US" dirty="0"/>
              <a:t>., "Automatic Electroencephalogram Artifact Removal Using Deep Convolutional Neural Networks," in </a:t>
            </a:r>
            <a:r>
              <a:rPr lang="en-US" i="1" dirty="0"/>
              <a:t>IEEE Access</a:t>
            </a:r>
            <a:r>
              <a:rPr lang="en-US" dirty="0"/>
              <a:t>, vol. 9, pp. 149955-149970, 2021, </a:t>
            </a:r>
            <a:r>
              <a:rPr lang="en-US" dirty="0" err="1"/>
              <a:t>doi</a:t>
            </a:r>
            <a:r>
              <a:rPr lang="en-US" dirty="0"/>
              <a:t>: 10.1109/ACCESS.2021.3125728.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D9974F-D745-4045-AA9B-B62DA67C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11820E-8B30-49C4-81D1-36DA8BAC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9262"/>
            <a:ext cx="4810125" cy="45053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EE5CF7-30B2-49BC-91E3-2FB43D51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9263"/>
            <a:ext cx="5108717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AE227-D1D7-4CA6-B650-501EDCF9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Autoencoder (DAE)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60206-14BF-446E-BF48-F6EC87F018CF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 Lopes </a:t>
            </a:r>
            <a:r>
              <a:rPr lang="en-US" i="1" dirty="0"/>
              <a:t>et al</a:t>
            </a:r>
            <a:r>
              <a:rPr lang="en-US" dirty="0"/>
              <a:t>., "Automatic Electroencephalogram Artifact Removal Using Deep Convolutional Neural Networks," in </a:t>
            </a:r>
            <a:r>
              <a:rPr lang="en-US" i="1" dirty="0"/>
              <a:t>IEEE Access</a:t>
            </a:r>
            <a:r>
              <a:rPr lang="en-US" dirty="0"/>
              <a:t>, vol. 9, pp. 149955-149970, 2021, </a:t>
            </a:r>
            <a:r>
              <a:rPr lang="en-US" dirty="0" err="1"/>
              <a:t>doi</a:t>
            </a:r>
            <a:r>
              <a:rPr lang="en-US" dirty="0"/>
              <a:t>: 10.1109/ACCESS.2021.3125728.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D9974F-D745-4045-AA9B-B62DA67C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19 channels</a:t>
            </a:r>
          </a:p>
          <a:p>
            <a:pPr lvl="1"/>
            <a:r>
              <a:rPr lang="en-US" dirty="0"/>
              <a:t>128 Hz</a:t>
            </a:r>
          </a:p>
          <a:p>
            <a:pPr lvl="1"/>
            <a:r>
              <a:rPr lang="en-US" dirty="0"/>
              <a:t>chunk length 7680 (60 s)</a:t>
            </a:r>
          </a:p>
          <a:p>
            <a:pPr lvl="1"/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359867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AE227-D1D7-4CA6-B650-501EDCF9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Autoencoder (DAE)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60206-14BF-446E-BF48-F6EC87F018CF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 Lopes </a:t>
            </a:r>
            <a:r>
              <a:rPr lang="en-US" i="1" dirty="0"/>
              <a:t>et al</a:t>
            </a:r>
            <a:r>
              <a:rPr lang="en-US" dirty="0"/>
              <a:t>., "Automatic Electroencephalogram Artifact Removal Using Deep Convolutional Neural Networks," in </a:t>
            </a:r>
            <a:r>
              <a:rPr lang="en-US" i="1" dirty="0"/>
              <a:t>IEEE Access</a:t>
            </a:r>
            <a:r>
              <a:rPr lang="en-US" dirty="0"/>
              <a:t>, vol. 9, pp. 149955-149970, 2021, </a:t>
            </a:r>
            <a:r>
              <a:rPr lang="en-US" dirty="0" err="1"/>
              <a:t>doi</a:t>
            </a:r>
            <a:r>
              <a:rPr lang="en-US" dirty="0"/>
              <a:t>: 10.1109/ACCESS.2021.3125728.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D9974F-D745-4045-AA9B-B62DA67C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66AD0B-A152-4AA7-AC91-D908A4D1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338526"/>
            <a:ext cx="12031579" cy="48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5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AE227-D1D7-4CA6-B650-501EDCF9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Autoencoder (DAE)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60206-14BF-446E-BF48-F6EC87F018CF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F. Lopes </a:t>
            </a:r>
            <a:r>
              <a:rPr lang="en-US" i="1" dirty="0"/>
              <a:t>et al</a:t>
            </a:r>
            <a:r>
              <a:rPr lang="en-US" dirty="0"/>
              <a:t>., "Automatic Electroencephalogram Artifact Removal Using Deep Convolutional Neural Networks," in </a:t>
            </a:r>
            <a:r>
              <a:rPr lang="en-US" i="1" dirty="0"/>
              <a:t>IEEE Access</a:t>
            </a:r>
            <a:r>
              <a:rPr lang="en-US" dirty="0"/>
              <a:t>, vol. 9, pp. 149955-149970, 2021, </a:t>
            </a:r>
            <a:r>
              <a:rPr lang="en-US" dirty="0" err="1"/>
              <a:t>doi</a:t>
            </a:r>
            <a:r>
              <a:rPr lang="en-US" dirty="0"/>
              <a:t>: 10.1109/ACCESS.2021.3125728.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D9974F-D745-4045-AA9B-B62DA67C6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5E5D1-EC13-4B74-A4D8-866D9090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44791"/>
            <a:ext cx="12063663" cy="47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8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8B922-D528-4091-BE6E-49EBAC74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1D-ResCNN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4DDE77-A383-4ADD-9813-414543A7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A0956-5BA6-4DEF-BAC1-B7AB744E557F}"/>
              </a:ext>
            </a:extLst>
          </p:cNvPr>
          <p:cNvSpPr txBox="1"/>
          <p:nvPr/>
        </p:nvSpPr>
        <p:spPr>
          <a:xfrm>
            <a:off x="0" y="6311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Sun, W., </a:t>
            </a:r>
            <a:r>
              <a:rPr lang="en-US" dirty="0" err="1"/>
              <a:t>Su</a:t>
            </a:r>
            <a:r>
              <a:rPr lang="en-US" dirty="0"/>
              <a:t>, Y., Wu, X., Wu, X., 2020. A novel end-to-end 1D-ResCNN model to remove artifact from EEG signals. Neurocomputing 404, 108–121.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A1CE8-865F-4AAC-A211-D448CBF0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64" y="1355896"/>
            <a:ext cx="9587072" cy="4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9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8B922-D528-4091-BE6E-49EBAC74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1D-ResCNN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4DDE77-A383-4ADD-9813-414543A78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256 Hz</a:t>
            </a:r>
          </a:p>
          <a:p>
            <a:pPr lvl="1"/>
            <a:r>
              <a:rPr lang="en-US" dirty="0"/>
              <a:t>window size of 400, stride 380 (~1.56 s)</a:t>
            </a:r>
          </a:p>
          <a:p>
            <a:pPr lvl="1"/>
            <a:r>
              <a:rPr lang="en-US" dirty="0"/>
              <a:t>normalization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A0956-5BA6-4DEF-BAC1-B7AB744E557F}"/>
              </a:ext>
            </a:extLst>
          </p:cNvPr>
          <p:cNvSpPr txBox="1"/>
          <p:nvPr/>
        </p:nvSpPr>
        <p:spPr>
          <a:xfrm>
            <a:off x="0" y="6311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Sun, W., </a:t>
            </a:r>
            <a:r>
              <a:rPr lang="en-US" dirty="0" err="1"/>
              <a:t>Su</a:t>
            </a:r>
            <a:r>
              <a:rPr lang="en-US" dirty="0"/>
              <a:t>, Y., Wu, X., Wu, X., 2020. A novel end-to-end 1D-ResCNN model to remove artifact from EEG signals. Neurocomputing 404, 108–121.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224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8B922-D528-4091-BE6E-49EBAC74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1D-ResCNN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A111AE-842A-451E-8256-4F53C51CD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84" y="1690688"/>
            <a:ext cx="3962400" cy="3600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A0956-5BA6-4DEF-BAC1-B7AB744E557F}"/>
              </a:ext>
            </a:extLst>
          </p:cNvPr>
          <p:cNvSpPr txBox="1"/>
          <p:nvPr/>
        </p:nvSpPr>
        <p:spPr>
          <a:xfrm>
            <a:off x="0" y="63119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Sun, W., </a:t>
            </a:r>
            <a:r>
              <a:rPr lang="en-US" dirty="0" err="1"/>
              <a:t>Su</a:t>
            </a:r>
            <a:r>
              <a:rPr lang="en-US" dirty="0"/>
              <a:t>, Y., Wu, X., Wu, X., 2020. A novel end-to-end 1D-ResCNN model to remove artifact from EEG signals. Neurocomputing 404, 108–121.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7FBCE5-0310-491F-9AF7-461FA7E0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54" y="1719263"/>
            <a:ext cx="3876675" cy="35718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3FA24D-7557-445D-A2B0-646DB36E6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63"/>
          <a:stretch/>
        </p:blipFill>
        <p:spPr>
          <a:xfrm>
            <a:off x="8088229" y="1860885"/>
            <a:ext cx="3943350" cy="34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3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EEE97-D967-414C-B41A-7B81B6B6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IC-U-Net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E5E60-4352-44D6-97B2-6839D18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0DB270-1667-4617-A301-9F6D95779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83" b="47603"/>
          <a:stretch/>
        </p:blipFill>
        <p:spPr>
          <a:xfrm>
            <a:off x="473928" y="1450057"/>
            <a:ext cx="1124414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2757B-7E12-41D6-B411-52B5E1314BAD}"/>
              </a:ext>
            </a:extLst>
          </p:cNvPr>
          <p:cNvSpPr txBox="1"/>
          <p:nvPr/>
        </p:nvSpPr>
        <p:spPr>
          <a:xfrm>
            <a:off x="56147" y="5974861"/>
            <a:ext cx="12079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Chun-Hsiang Chuang, Kong-Yi Chang, </a:t>
            </a:r>
            <a:r>
              <a:rPr lang="en-US" dirty="0" err="1"/>
              <a:t>Chih</a:t>
            </a:r>
            <a:r>
              <a:rPr lang="en-US" dirty="0"/>
              <a:t>-Sheng Huang, </a:t>
            </a:r>
            <a:r>
              <a:rPr lang="en-US" dirty="0" err="1"/>
              <a:t>Tzyy</a:t>
            </a:r>
            <a:r>
              <a:rPr lang="en-US" dirty="0"/>
              <a:t>-Ping Jung, IC-U-Net: A U-Net-based Denoising Autoencoder Using Mixtures of Independent Components for Automatic EEG Artifact Removal, </a:t>
            </a:r>
            <a:r>
              <a:rPr lang="en-US" dirty="0" err="1"/>
              <a:t>NeuroImage</a:t>
            </a:r>
            <a:r>
              <a:rPr lang="en-US" dirty="0"/>
              <a:t>, Volume 263, 2022, 119586, ISSN 1053-8119,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131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EEE97-D967-414C-B41A-7B81B6B6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IC-U-Net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E5E60-4352-44D6-97B2-6839D18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30 channels</a:t>
            </a:r>
          </a:p>
          <a:p>
            <a:pPr lvl="1"/>
            <a:r>
              <a:rPr lang="en-US" dirty="0"/>
              <a:t>256 Hz</a:t>
            </a:r>
          </a:p>
          <a:p>
            <a:pPr lvl="1"/>
            <a:r>
              <a:rPr lang="en-US" dirty="0"/>
              <a:t>chunk length </a:t>
            </a:r>
            <a:r>
              <a:rPr lang="ru-RU" dirty="0"/>
              <a:t>1024</a:t>
            </a:r>
            <a:r>
              <a:rPr lang="en-US" dirty="0"/>
              <a:t> (4 s)</a:t>
            </a:r>
          </a:p>
          <a:p>
            <a:pPr lvl="1"/>
            <a:r>
              <a:rPr lang="en-US" dirty="0"/>
              <a:t>normalization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2757B-7E12-41D6-B411-52B5E1314BAD}"/>
              </a:ext>
            </a:extLst>
          </p:cNvPr>
          <p:cNvSpPr txBox="1"/>
          <p:nvPr/>
        </p:nvSpPr>
        <p:spPr>
          <a:xfrm>
            <a:off x="56147" y="5974861"/>
            <a:ext cx="12079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Chun-Hsiang Chuang, Kong-Yi Chang, </a:t>
            </a:r>
            <a:r>
              <a:rPr lang="en-US" dirty="0" err="1"/>
              <a:t>Chih</a:t>
            </a:r>
            <a:r>
              <a:rPr lang="en-US" dirty="0"/>
              <a:t>-Sheng Huang, </a:t>
            </a:r>
            <a:r>
              <a:rPr lang="en-US" dirty="0" err="1"/>
              <a:t>Tzyy</a:t>
            </a:r>
            <a:r>
              <a:rPr lang="en-US" dirty="0"/>
              <a:t>-Ping Jung, IC-U-Net: A U-Net-based Denoising Autoencoder Using Mixtures of Independent Components for Automatic EEG Artifact Removal, </a:t>
            </a:r>
            <a:r>
              <a:rPr lang="en-US" dirty="0" err="1"/>
              <a:t>NeuroImage</a:t>
            </a:r>
            <a:r>
              <a:rPr lang="en-US" dirty="0"/>
              <a:t>, Volume 263, 2022, 119586, ISSN 1053-8119,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31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0C7A2-E25B-4583-82AD-C4383D1C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7BEECB-17C9-4818-84DD-2A0F1FFEB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artifacts from EEG signals with minimum distortion and contamination </a:t>
            </a:r>
          </a:p>
          <a:p>
            <a:pPr lvl="1"/>
            <a:r>
              <a:rPr lang="en-US" dirty="0"/>
              <a:t>enhance the BCI performance</a:t>
            </a:r>
          </a:p>
          <a:p>
            <a:pPr lvl="1"/>
            <a:r>
              <a:rPr lang="en-US" dirty="0"/>
              <a:t>increase the accuracy of data interpretation</a:t>
            </a:r>
          </a:p>
          <a:p>
            <a:pPr lvl="1"/>
            <a:r>
              <a:rPr lang="en-US" dirty="0"/>
              <a:t>enhance classification models performance</a:t>
            </a:r>
            <a:br>
              <a:rPr lang="en-US" dirty="0"/>
            </a:b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063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EEE97-D967-414C-B41A-7B81B6B6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IC-U-Net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E5E60-4352-44D6-97B2-6839D18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2757B-7E12-41D6-B411-52B5E1314BAD}"/>
              </a:ext>
            </a:extLst>
          </p:cNvPr>
          <p:cNvSpPr txBox="1"/>
          <p:nvPr/>
        </p:nvSpPr>
        <p:spPr>
          <a:xfrm>
            <a:off x="56147" y="5974861"/>
            <a:ext cx="12079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Chun-Hsiang Chuang, Kong-Yi Chang, </a:t>
            </a:r>
            <a:r>
              <a:rPr lang="en-US" dirty="0" err="1"/>
              <a:t>Chih</a:t>
            </a:r>
            <a:r>
              <a:rPr lang="en-US" dirty="0"/>
              <a:t>-Sheng Huang, </a:t>
            </a:r>
            <a:r>
              <a:rPr lang="en-US" dirty="0" err="1"/>
              <a:t>Tzyy</a:t>
            </a:r>
            <a:r>
              <a:rPr lang="en-US" dirty="0"/>
              <a:t>-Ping Jung, IC-U-Net: A U-Net-based Denoising Autoencoder Using Mixtures of Independent Components for Automatic EEG Artifact Removal, </a:t>
            </a:r>
            <a:r>
              <a:rPr lang="en-US" dirty="0" err="1"/>
              <a:t>NeuroImage</a:t>
            </a:r>
            <a:r>
              <a:rPr lang="en-US" dirty="0"/>
              <a:t>, Volume 263, 2022, 119586, ISSN 1053-8119,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2B8EFC-DAC2-4476-808C-2935DCAB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3272"/>
            <a:ext cx="12192000" cy="300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6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EEE97-D967-414C-B41A-7B81B6B6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IC-U-Net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0E5E60-4352-44D6-97B2-6839D1818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2757B-7E12-41D6-B411-52B5E1314BAD}"/>
              </a:ext>
            </a:extLst>
          </p:cNvPr>
          <p:cNvSpPr txBox="1"/>
          <p:nvPr/>
        </p:nvSpPr>
        <p:spPr>
          <a:xfrm>
            <a:off x="56147" y="5974861"/>
            <a:ext cx="12079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Chun-Hsiang Chuang, Kong-Yi Chang, </a:t>
            </a:r>
            <a:r>
              <a:rPr lang="en-US" dirty="0" err="1"/>
              <a:t>Chih</a:t>
            </a:r>
            <a:r>
              <a:rPr lang="en-US" dirty="0"/>
              <a:t>-Sheng Huang, </a:t>
            </a:r>
            <a:r>
              <a:rPr lang="en-US" dirty="0" err="1"/>
              <a:t>Tzyy</a:t>
            </a:r>
            <a:r>
              <a:rPr lang="en-US" dirty="0"/>
              <a:t>-Ping Jung, IC-U-Net: A U-Net-based Denoising Autoencoder Using Mixtures of Independent Components for Automatic EEG Artifact Removal, </a:t>
            </a:r>
            <a:r>
              <a:rPr lang="en-US" dirty="0" err="1"/>
              <a:t>NeuroImage</a:t>
            </a:r>
            <a:r>
              <a:rPr lang="en-US" dirty="0"/>
              <a:t>, Volume 263, 2022, 119586, ISSN 1053-8119,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1B6581-A447-4C7E-8A72-89B752E7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154" y="0"/>
            <a:ext cx="8472488" cy="59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2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A65EC-313D-42B0-803E-E49B17A6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EEGDnet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3D5FAF-56A2-4AC0-B4D8-B00688C7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F6D6-92B9-4199-A90D-F309CDB18573}"/>
              </a:ext>
            </a:extLst>
          </p:cNvPr>
          <p:cNvSpPr txBox="1"/>
          <p:nvPr/>
        </p:nvSpPr>
        <p:spPr>
          <a:xfrm>
            <a:off x="100584" y="6169709"/>
            <a:ext cx="1198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Yi, Peng &amp; Chen, </a:t>
            </a:r>
            <a:r>
              <a:rPr lang="en-US" dirty="0" err="1"/>
              <a:t>Kecheng</a:t>
            </a:r>
            <a:r>
              <a:rPr lang="en-US" dirty="0"/>
              <a:t> &amp; Ma, </a:t>
            </a:r>
            <a:r>
              <a:rPr lang="en-US" dirty="0" err="1"/>
              <a:t>Zhaoqi</a:t>
            </a:r>
            <a:r>
              <a:rPr lang="en-US" dirty="0"/>
              <a:t> &amp; Zhao, Di &amp; Pu, </a:t>
            </a:r>
            <a:r>
              <a:rPr lang="en-US" dirty="0" err="1"/>
              <a:t>Xiaorong</a:t>
            </a:r>
            <a:r>
              <a:rPr lang="en-US" dirty="0"/>
              <a:t> &amp; Ren, </a:t>
            </a:r>
            <a:r>
              <a:rPr lang="en-US" dirty="0" err="1"/>
              <a:t>Yazhou</a:t>
            </a:r>
            <a:r>
              <a:rPr lang="en-US" dirty="0"/>
              <a:t>. (2021). </a:t>
            </a:r>
            <a:r>
              <a:rPr lang="en-US" dirty="0" err="1"/>
              <a:t>EEGDnet</a:t>
            </a:r>
            <a:r>
              <a:rPr lang="en-US" dirty="0"/>
              <a:t>: Fusing Non-Local and Local Self-Similarity for 1-D EEG Signal Denoising with 2-D Transformer.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A50A8F-80B0-47A7-9225-0266CB6E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77" y="1274812"/>
            <a:ext cx="10631592" cy="48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A65EC-313D-42B0-803E-E49B17A6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EEGDnet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3D5FAF-56A2-4AC0-B4D8-B00688C7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EEGDnet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No channels</a:t>
            </a:r>
          </a:p>
          <a:p>
            <a:pPr lvl="1"/>
            <a:r>
              <a:rPr lang="en-US" dirty="0"/>
              <a:t>256 Hz</a:t>
            </a:r>
          </a:p>
          <a:p>
            <a:pPr lvl="1"/>
            <a:r>
              <a:rPr lang="en-US" dirty="0"/>
              <a:t>epoch length 512 (2 seconds)</a:t>
            </a:r>
          </a:p>
          <a:p>
            <a:pPr lvl="1"/>
            <a:r>
              <a:rPr lang="en-US" dirty="0"/>
              <a:t>4514 EEG epochs </a:t>
            </a:r>
          </a:p>
          <a:p>
            <a:pPr lvl="1"/>
            <a:r>
              <a:rPr lang="en-US" dirty="0"/>
              <a:t>3400 ocular artifact epochs</a:t>
            </a:r>
          </a:p>
          <a:p>
            <a:pPr lvl="1"/>
            <a:r>
              <a:rPr lang="en-US" dirty="0"/>
              <a:t>5598 muscle artifact epochs </a:t>
            </a:r>
          </a:p>
          <a:p>
            <a:pPr lvl="1"/>
            <a:r>
              <a:rPr lang="en-US" dirty="0"/>
              <a:t>Mixed signals are generated via </a:t>
            </a: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i="1" dirty="0"/>
              <a:t>x </a:t>
            </a:r>
            <a:r>
              <a:rPr lang="en-US" dirty="0"/>
              <a:t>+ </a:t>
            </a:r>
            <a:r>
              <a:rPr lang="el-GR" i="1" dirty="0"/>
              <a:t>λ</a:t>
            </a:r>
            <a:r>
              <a:rPr lang="en-US" i="1" dirty="0"/>
              <a:t>n </a:t>
            </a:r>
            <a:r>
              <a:rPr lang="en-US" dirty="0"/>
              <a:t>with a uniformly distributed SNR from -7dB to 2d (x10 to dataset size)</a:t>
            </a:r>
          </a:p>
          <a:p>
            <a:pPr lvl="1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F6D6-92B9-4199-A90D-F309CDB18573}"/>
              </a:ext>
            </a:extLst>
          </p:cNvPr>
          <p:cNvSpPr txBox="1"/>
          <p:nvPr/>
        </p:nvSpPr>
        <p:spPr>
          <a:xfrm>
            <a:off x="100584" y="6169709"/>
            <a:ext cx="1198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Yi, Peng &amp; Chen, </a:t>
            </a:r>
            <a:r>
              <a:rPr lang="en-US" dirty="0" err="1"/>
              <a:t>Kecheng</a:t>
            </a:r>
            <a:r>
              <a:rPr lang="en-US" dirty="0"/>
              <a:t> &amp; Ma, </a:t>
            </a:r>
            <a:r>
              <a:rPr lang="en-US" dirty="0" err="1"/>
              <a:t>Zhaoqi</a:t>
            </a:r>
            <a:r>
              <a:rPr lang="en-US" dirty="0"/>
              <a:t> &amp; Zhao, Di &amp; Pu, </a:t>
            </a:r>
            <a:r>
              <a:rPr lang="en-US" dirty="0" err="1"/>
              <a:t>Xiaorong</a:t>
            </a:r>
            <a:r>
              <a:rPr lang="en-US" dirty="0"/>
              <a:t> &amp; Ren, </a:t>
            </a:r>
            <a:r>
              <a:rPr lang="en-US" dirty="0" err="1"/>
              <a:t>Yazhou</a:t>
            </a:r>
            <a:r>
              <a:rPr lang="en-US" dirty="0"/>
              <a:t>. (2021). </a:t>
            </a:r>
            <a:r>
              <a:rPr lang="en-US" dirty="0" err="1"/>
              <a:t>EEGDnet</a:t>
            </a:r>
            <a:r>
              <a:rPr lang="en-US" dirty="0"/>
              <a:t>: Fusing Non-Local and Local Self-Similarity for 1-D EEG Signal Denoising with 2-D Transformer.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6840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A65EC-313D-42B0-803E-E49B17A6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EEGDnet</a:t>
            </a:r>
            <a:r>
              <a:rPr lang="en-US" dirty="0"/>
              <a:t> 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3D5FAF-56A2-4AC0-B4D8-B00688C7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F6D6-92B9-4199-A90D-F309CDB18573}"/>
              </a:ext>
            </a:extLst>
          </p:cNvPr>
          <p:cNvSpPr txBox="1"/>
          <p:nvPr/>
        </p:nvSpPr>
        <p:spPr>
          <a:xfrm>
            <a:off x="100584" y="6169709"/>
            <a:ext cx="1198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Yi, Peng &amp; Chen, </a:t>
            </a:r>
            <a:r>
              <a:rPr lang="en-US" dirty="0" err="1"/>
              <a:t>Kecheng</a:t>
            </a:r>
            <a:r>
              <a:rPr lang="en-US" dirty="0"/>
              <a:t> &amp; Ma, </a:t>
            </a:r>
            <a:r>
              <a:rPr lang="en-US" dirty="0" err="1"/>
              <a:t>Zhaoqi</a:t>
            </a:r>
            <a:r>
              <a:rPr lang="en-US" dirty="0"/>
              <a:t> &amp; Zhao, Di &amp; Pu, </a:t>
            </a:r>
            <a:r>
              <a:rPr lang="en-US" dirty="0" err="1"/>
              <a:t>Xiaorong</a:t>
            </a:r>
            <a:r>
              <a:rPr lang="en-US" dirty="0"/>
              <a:t> &amp; Ren, </a:t>
            </a:r>
            <a:r>
              <a:rPr lang="en-US" dirty="0" err="1"/>
              <a:t>Yazhou</a:t>
            </a:r>
            <a:r>
              <a:rPr lang="en-US" dirty="0"/>
              <a:t>. (2021). </a:t>
            </a:r>
            <a:r>
              <a:rPr lang="en-US" dirty="0" err="1"/>
              <a:t>EEGDnet</a:t>
            </a:r>
            <a:r>
              <a:rPr lang="en-US" dirty="0"/>
              <a:t>: Fusing Non-Local and Local Self-Similarity for 1-D EEG Signal Denoising with 2-D Transformer.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20179-5B23-4EE7-9E01-62092A73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714"/>
            <a:ext cx="12192000" cy="37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1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62DCD-E664-4D70-8F86-1F833037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Models evaluation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2181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3777D-AAA5-4627-922D-4592FF7D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48AEBD1-BC33-40A4-8BBF-71DB7321CB5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  <a:p>
            <a:pPr lvl="1"/>
            <a:r>
              <a:rPr lang="en-US" dirty="0" err="1"/>
              <a:t>EEGDnet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No channels</a:t>
            </a:r>
          </a:p>
          <a:p>
            <a:pPr lvl="1"/>
            <a:r>
              <a:rPr lang="en-US" dirty="0"/>
              <a:t>256 Hz</a:t>
            </a:r>
          </a:p>
          <a:p>
            <a:pPr lvl="1"/>
            <a:r>
              <a:rPr lang="en-US" dirty="0"/>
              <a:t>epoch length 512 (2 seconds)</a:t>
            </a:r>
          </a:p>
          <a:p>
            <a:pPr lvl="1"/>
            <a:r>
              <a:rPr lang="en-US" dirty="0"/>
              <a:t>4514 EEG epochs </a:t>
            </a:r>
          </a:p>
          <a:p>
            <a:pPr lvl="1"/>
            <a:r>
              <a:rPr lang="en-US" dirty="0"/>
              <a:t>3400 ocular artifact epochs</a:t>
            </a:r>
          </a:p>
          <a:p>
            <a:pPr lvl="1"/>
            <a:r>
              <a:rPr lang="en-US" dirty="0"/>
              <a:t>5598 muscle artifact epochs </a:t>
            </a:r>
          </a:p>
          <a:p>
            <a:pPr lvl="1"/>
            <a:r>
              <a:rPr lang="en-US" dirty="0"/>
              <a:t>Mixed signals are generated via </a:t>
            </a: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i="1" dirty="0"/>
              <a:t>x </a:t>
            </a:r>
            <a:r>
              <a:rPr lang="en-US" dirty="0"/>
              <a:t>+ </a:t>
            </a:r>
            <a:r>
              <a:rPr lang="el-GR" i="1" dirty="0"/>
              <a:t>λ</a:t>
            </a:r>
            <a:r>
              <a:rPr lang="en-US" i="1" dirty="0"/>
              <a:t>n </a:t>
            </a:r>
            <a:r>
              <a:rPr lang="en-US" dirty="0"/>
              <a:t>with a uniformly distributed SNR from -7dB to 2d (x10 to dataset size)</a:t>
            </a:r>
          </a:p>
          <a:p>
            <a:pPr lvl="1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D61C1-F961-4D82-A980-BF2FD0797731}"/>
              </a:ext>
            </a:extLst>
          </p:cNvPr>
          <p:cNvSpPr txBox="1"/>
          <p:nvPr/>
        </p:nvSpPr>
        <p:spPr>
          <a:xfrm>
            <a:off x="0" y="62345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Zhang, H.; Zhao, M.; Wei, C.; </a:t>
            </a:r>
            <a:r>
              <a:rPr lang="en-US" dirty="0" err="1"/>
              <a:t>Mantini</a:t>
            </a:r>
            <a:r>
              <a:rPr lang="en-US" dirty="0"/>
              <a:t>, D.; Li, Z.; and Liu, Q. 2020. </a:t>
            </a:r>
            <a:r>
              <a:rPr lang="en-US" dirty="0" err="1"/>
              <a:t>EEGdenoiseNet</a:t>
            </a:r>
            <a:r>
              <a:rPr lang="en-US" dirty="0"/>
              <a:t>: A benchmark dataset for deep learning solutions of EEG denoising. </a:t>
            </a:r>
            <a:r>
              <a:rPr lang="en-US" i="1" dirty="0" err="1"/>
              <a:t>arXiv</a:t>
            </a:r>
            <a:r>
              <a:rPr lang="en-US" i="1" dirty="0"/>
              <a:t> preprint arXiv:2009.11662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592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B1911-6604-445C-9E4B-5A4EC5BE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61F1C-0EE5-4DFA-989C-2215AFE1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7D49F-FE29-4B56-BA10-36A0A8E19A9D}"/>
              </a:ext>
            </a:extLst>
          </p:cNvPr>
          <p:cNvSpPr txBox="1"/>
          <p:nvPr/>
        </p:nvSpPr>
        <p:spPr>
          <a:xfrm>
            <a:off x="0" y="5747486"/>
            <a:ext cx="4764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Zhang, H.; Zhao, M.; Wei, C.; </a:t>
            </a:r>
            <a:r>
              <a:rPr lang="en-US" dirty="0" err="1"/>
              <a:t>Mantini</a:t>
            </a:r>
            <a:r>
              <a:rPr lang="en-US" dirty="0"/>
              <a:t>, D.; Li, Z.; and Liu, Q. 2020. </a:t>
            </a:r>
            <a:r>
              <a:rPr lang="en-US" dirty="0" err="1"/>
              <a:t>EEGdenoiseNet</a:t>
            </a:r>
            <a:r>
              <a:rPr lang="en-US" dirty="0"/>
              <a:t>: A benchmark dataset for deep learning solutions of EEG denoising. </a:t>
            </a:r>
            <a:r>
              <a:rPr lang="en-US" i="1" dirty="0" err="1"/>
              <a:t>arXiv</a:t>
            </a:r>
            <a:r>
              <a:rPr lang="en-US" i="1" dirty="0"/>
              <a:t> preprint arXiv:2009.11662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9174A3-6B74-4913-965A-D621B979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32" y="-1764"/>
            <a:ext cx="6769768" cy="685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4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B1911-6604-445C-9E4B-5A4EC5BE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61F1C-0EE5-4DFA-989C-2215AFE1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B8CEFA-2329-4A6C-94F0-3BEF9FD1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10515601" cy="30148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304F19-EB2A-414A-B17A-A4E26798A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02" y="3014861"/>
            <a:ext cx="10305593" cy="2961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7D49F-FE29-4B56-BA10-36A0A8E19A9D}"/>
              </a:ext>
            </a:extLst>
          </p:cNvPr>
          <p:cNvSpPr txBox="1"/>
          <p:nvPr/>
        </p:nvSpPr>
        <p:spPr>
          <a:xfrm>
            <a:off x="0" y="62345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Zhang, H.; Zhao, M.; Wei, C.; </a:t>
            </a:r>
            <a:r>
              <a:rPr lang="en-US" dirty="0" err="1"/>
              <a:t>Mantini</a:t>
            </a:r>
            <a:r>
              <a:rPr lang="en-US" dirty="0"/>
              <a:t>, D.; Li, Z.; and Liu, Q. 2020. </a:t>
            </a:r>
            <a:r>
              <a:rPr lang="en-US" dirty="0" err="1"/>
              <a:t>EEGdenoiseNet</a:t>
            </a:r>
            <a:r>
              <a:rPr lang="en-US" dirty="0"/>
              <a:t>: A benchmark dataset for deep learning solutions of EEG denoising. </a:t>
            </a:r>
            <a:r>
              <a:rPr lang="en-US" i="1" dirty="0" err="1"/>
              <a:t>arXiv</a:t>
            </a:r>
            <a:r>
              <a:rPr lang="en-US" i="1" dirty="0"/>
              <a:t> preprint arXiv:2009.11662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54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3777D-AAA5-4627-922D-4592FF7D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48AEBD1-BC33-40A4-8BBF-71DB7321CB5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Dataset</a:t>
            </a:r>
          </a:p>
          <a:p>
            <a:pPr lvl="1"/>
            <a:r>
              <a:rPr lang="en-US" dirty="0"/>
              <a:t>4514 EEG epochs </a:t>
            </a:r>
          </a:p>
          <a:p>
            <a:pPr lvl="1"/>
            <a:r>
              <a:rPr lang="en-US" dirty="0"/>
              <a:t>3400 ocular artifact epochs</a:t>
            </a:r>
          </a:p>
          <a:p>
            <a:pPr lvl="1"/>
            <a:r>
              <a:rPr lang="en-US" dirty="0"/>
              <a:t>5598 muscle artifact epochs </a:t>
            </a:r>
          </a:p>
          <a:p>
            <a:pPr lvl="1"/>
            <a:r>
              <a:rPr lang="en-US" dirty="0"/>
              <a:t>Mixed signals are generated via </a:t>
            </a: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i="1" dirty="0"/>
              <a:t>x </a:t>
            </a:r>
            <a:r>
              <a:rPr lang="en-US" dirty="0"/>
              <a:t>+ </a:t>
            </a:r>
            <a:r>
              <a:rPr lang="el-GR" i="1" dirty="0"/>
              <a:t>λ</a:t>
            </a:r>
            <a:r>
              <a:rPr lang="en-US" i="1" dirty="0"/>
              <a:t>n </a:t>
            </a:r>
            <a:r>
              <a:rPr lang="en-US" dirty="0"/>
              <a:t>with a uniformly distributed SNR from -7dB to 2d (x10 to dataset size)</a:t>
            </a:r>
          </a:p>
          <a:p>
            <a:pPr lvl="1"/>
            <a:r>
              <a:rPr lang="en-US" dirty="0"/>
              <a:t>Resulting size of dataset (80/10/10 split):</a:t>
            </a:r>
          </a:p>
          <a:p>
            <a:pPr lvl="2"/>
            <a:r>
              <a:rPr lang="en-US" dirty="0"/>
              <a:t>EOG: train=27200, validation=3400, test=3400</a:t>
            </a:r>
          </a:p>
          <a:p>
            <a:pPr lvl="2"/>
            <a:r>
              <a:rPr lang="en-US" dirty="0"/>
              <a:t>EMG: train=36112, validation=4514, test=4514</a:t>
            </a:r>
          </a:p>
          <a:p>
            <a:pPr lvl="1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D61C1-F961-4D82-A980-BF2FD0797731}"/>
              </a:ext>
            </a:extLst>
          </p:cNvPr>
          <p:cNvSpPr txBox="1"/>
          <p:nvPr/>
        </p:nvSpPr>
        <p:spPr>
          <a:xfrm>
            <a:off x="0" y="62345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Zhang, H.; Zhao, M.; Wei, C.; </a:t>
            </a:r>
            <a:r>
              <a:rPr lang="en-US" dirty="0" err="1"/>
              <a:t>Mantini</a:t>
            </a:r>
            <a:r>
              <a:rPr lang="en-US" dirty="0"/>
              <a:t>, D.; Li, Z.; and Liu, Q. 2020. </a:t>
            </a:r>
            <a:r>
              <a:rPr lang="en-US" dirty="0" err="1"/>
              <a:t>EEGdenoiseNet</a:t>
            </a:r>
            <a:r>
              <a:rPr lang="en-US" dirty="0"/>
              <a:t>: A benchmark dataset for deep learning solutions of EEG denoising. </a:t>
            </a:r>
            <a:r>
              <a:rPr lang="en-US" i="1" dirty="0" err="1"/>
              <a:t>arXiv</a:t>
            </a:r>
            <a:r>
              <a:rPr lang="en-US" i="1" dirty="0"/>
              <a:t> preprint arXiv:2009.11662</a:t>
            </a:r>
            <a:r>
              <a:rPr lang="en-US" dirty="0"/>
              <a:t>. 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03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blinks</a:t>
            </a:r>
            <a:endParaRPr lang="ru-RU" dirty="0"/>
          </a:p>
        </p:txBody>
      </p:sp>
      <p:pic>
        <p:nvPicPr>
          <p:cNvPr id="1026" name="Picture 2" descr="https://uploads-ssl.webflow.com/5e2b590ca27de6be81c64780/5e7f497d89fbd7d5e80c3dfd_PDR%2010%20to%2010%20point%205.png">
            <a:extLst>
              <a:ext uri="{FF2B5EF4-FFF2-40B4-BE49-F238E27FC236}">
                <a16:creationId xmlns:a16="http://schemas.microsoft.com/office/drawing/2014/main" id="{B342025B-EDD3-425A-83C2-DD0D363D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079" y="1690688"/>
            <a:ext cx="9090921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4EBE6-692F-4F93-A89C-F7364C22DE71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3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EFA541-A9CE-4C51-9686-B3BB0591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21" y="293346"/>
            <a:ext cx="5969077" cy="3135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272C54-E9D2-4796-8533-7B53A970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3346"/>
            <a:ext cx="5969077" cy="313565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B6555-44F5-43CC-AF5F-7BB3B0766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2339"/>
            <a:ext cx="5969077" cy="31356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5F514D-244F-4B8E-8646-802CE3DFC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22" y="3722346"/>
            <a:ext cx="5969077" cy="3135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30EA96-6A90-4CC5-9843-3E5C0310ADB2}"/>
              </a:ext>
            </a:extLst>
          </p:cNvPr>
          <p:cNvSpPr txBox="1"/>
          <p:nvPr/>
        </p:nvSpPr>
        <p:spPr>
          <a:xfrm>
            <a:off x="2688815" y="108680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EOG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BAAC2-0525-4BDE-8C51-943B947A28AA}"/>
              </a:ext>
            </a:extLst>
          </p:cNvPr>
          <p:cNvSpPr txBox="1"/>
          <p:nvPr/>
        </p:nvSpPr>
        <p:spPr>
          <a:xfrm>
            <a:off x="8905875" y="10868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756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41316-B43E-495C-961A-7C9B9995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D300214-266E-4F56-817F-CCB23DDAE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617834"/>
              </p:ext>
            </p:extLst>
          </p:nvPr>
        </p:nvGraphicFramePr>
        <p:xfrm>
          <a:off x="0" y="1825624"/>
          <a:ext cx="12191998" cy="503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5960262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7704301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2856501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7514029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57652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816827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661668"/>
                    </a:ext>
                  </a:extLst>
                </a:gridCol>
              </a:tblGrid>
              <a:tr h="125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EOG</a:t>
                      </a:r>
                    </a:p>
                    <a:p>
                      <a:r>
                        <a:rPr lang="en-US" dirty="0"/>
                        <a:t>MSE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EOG</a:t>
                      </a:r>
                    </a:p>
                    <a:p>
                      <a:r>
                        <a:rPr lang="en-US" dirty="0"/>
                        <a:t>SNR, </a:t>
                      </a:r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EOG</a:t>
                      </a:r>
                    </a:p>
                    <a:p>
                      <a:r>
                        <a:rPr lang="en-US" dirty="0"/>
                        <a:t>CC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EMG</a:t>
                      </a:r>
                    </a:p>
                    <a:p>
                      <a:r>
                        <a:rPr lang="en-US" dirty="0"/>
                        <a:t>SNR, </a:t>
                      </a:r>
                      <a:r>
                        <a:rPr lang="en-US" dirty="0" err="1"/>
                        <a:t>db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EMG</a:t>
                      </a:r>
                    </a:p>
                    <a:p>
                      <a:r>
                        <a:rPr lang="en-US" dirty="0"/>
                        <a:t>CC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59791"/>
                  </a:ext>
                </a:extLst>
              </a:tr>
              <a:tr h="125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1D-ResCNN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40.643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11.405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78.022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8.369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450657"/>
                  </a:ext>
                </a:extLst>
              </a:tr>
              <a:tr h="125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IC-U-Net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5.791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20.523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0.995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17.296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14.947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0.986	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81784"/>
                  </a:ext>
                </a:extLst>
              </a:tr>
              <a:tr h="1258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EEGDnet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22.236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14.467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57.739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9.861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92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646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6D596-5AA5-4106-A0E2-47008F9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EOG example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726D8-7120-4146-8869-F9659A9F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5" y="1332601"/>
            <a:ext cx="10187709" cy="51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2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6D596-5AA5-4106-A0E2-47008F9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EOG example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726D8-7120-4146-8869-F9659A9F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5" y="1332601"/>
            <a:ext cx="10187709" cy="51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A1DD75A-23B6-4F59-9083-4B335E93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332601"/>
            <a:ext cx="10351655" cy="53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82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6D596-5AA5-4106-A0E2-47008F9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example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726D8-7120-4146-8869-F9659A9F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5" y="1332601"/>
            <a:ext cx="10187709" cy="51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A20C6DB-1740-4D8B-8D78-9DC32CAE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8" y="1332601"/>
            <a:ext cx="10515600" cy="519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9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6D596-5AA5-4106-A0E2-47008F93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EMG example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726D8-7120-4146-8869-F9659A9F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5" y="1332601"/>
            <a:ext cx="10187709" cy="51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A1DD75A-23B6-4F59-9083-4B335E93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332601"/>
            <a:ext cx="10351655" cy="53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798E1EF-1EEB-455C-BD58-A959DB10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4" y="1332601"/>
            <a:ext cx="10351654" cy="53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980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83A7C-F8CB-47AE-BBAA-2BFD2522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Amount of parameters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C41E1D83-9D98-4DA0-9F7A-85EA797F9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47499"/>
              </p:ext>
            </p:extLst>
          </p:nvPr>
        </p:nvGraphicFramePr>
        <p:xfrm>
          <a:off x="838200" y="1825625"/>
          <a:ext cx="10515600" cy="379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285430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090909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80363641"/>
                    </a:ext>
                  </a:extLst>
                </a:gridCol>
              </a:tblGrid>
              <a:tr h="94983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trainable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678080"/>
                  </a:ext>
                </a:extLst>
              </a:tr>
              <a:tr h="949831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1D-ResCNN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325891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325891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162992"/>
                  </a:ext>
                </a:extLst>
              </a:tr>
              <a:tr h="949831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IC-U-Net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2777943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2777943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103315"/>
                  </a:ext>
                </a:extLst>
              </a:tr>
              <a:tr h="949831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EEGDnet</a:t>
                      </a:r>
                      <a:r>
                        <a:rPr lang="en-US" dirty="0">
                          <a:effectLst/>
                        </a:rPr>
                        <a:t> transformer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>
                          <a:effectLst/>
                        </a:rPr>
                        <a:t>675398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675398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47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91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8528B-1D18-4D2F-A891-7083F95B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27FCD2-0C38-4260-A4C3-490DDB7CF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IC-U-Net outperformed 1D-ResCNN and </a:t>
            </a:r>
            <a:r>
              <a:rPr lang="en-US" dirty="0" err="1"/>
              <a:t>EEGDnet</a:t>
            </a:r>
            <a:r>
              <a:rPr lang="en-US" dirty="0"/>
              <a:t> transformer architectures in training during 50 epochs;</a:t>
            </a:r>
          </a:p>
          <a:p>
            <a:r>
              <a:rPr lang="en-US" dirty="0"/>
              <a:t>There is a lack of public dataset containing information about channels;</a:t>
            </a:r>
          </a:p>
          <a:p>
            <a:r>
              <a:rPr lang="ru-RU" dirty="0"/>
              <a:t>Т</a:t>
            </a:r>
            <a:r>
              <a:rPr lang="en-US" dirty="0"/>
              <a:t>one of the considered models use relationships between channels in their architecture, which can be useful.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0977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80FD6-ECF5-4AA4-A948-19C29123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5EEA45-D175-44C6-9E96-ECC84ACFF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size: 128</a:t>
            </a:r>
          </a:p>
          <a:p>
            <a:r>
              <a:rPr lang="en-US" dirty="0"/>
              <a:t>optimizer: </a:t>
            </a:r>
            <a:r>
              <a:rPr lang="en-US" dirty="0" err="1"/>
              <a:t>AdamW</a:t>
            </a:r>
            <a:r>
              <a:rPr lang="en-US" dirty="0"/>
              <a:t>(</a:t>
            </a:r>
            <a:r>
              <a:rPr lang="en-US" dirty="0" err="1"/>
              <a:t>lr</a:t>
            </a:r>
            <a:r>
              <a:rPr lang="en-US" dirty="0"/>
              <a:t>=1e-3)</a:t>
            </a:r>
          </a:p>
          <a:p>
            <a:r>
              <a:rPr lang="en-US" dirty="0"/>
              <a:t>scheduler: </a:t>
            </a:r>
            <a:r>
              <a:rPr lang="en-US" dirty="0" err="1"/>
              <a:t>ReduceLROnPlateau</a:t>
            </a:r>
            <a:r>
              <a:rPr lang="en-US" dirty="0"/>
              <a:t>(factor=0.5, patience=3)</a:t>
            </a:r>
          </a:p>
          <a:p>
            <a:r>
              <a:rPr lang="en-US" dirty="0"/>
              <a:t>number of epochs: 50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06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076074" cy="4351338"/>
          </a:xfrm>
        </p:spPr>
        <p:txBody>
          <a:bodyPr/>
          <a:lstStyle/>
          <a:p>
            <a:r>
              <a:rPr lang="en-US" dirty="0"/>
              <a:t>Eye blinks</a:t>
            </a:r>
          </a:p>
          <a:p>
            <a:r>
              <a:rPr lang="en-US" dirty="0"/>
              <a:t>Lateral eye movements</a:t>
            </a:r>
            <a:endParaRPr lang="ru-RU" dirty="0"/>
          </a:p>
        </p:txBody>
      </p:sp>
      <p:pic>
        <p:nvPicPr>
          <p:cNvPr id="2050" name="Picture 2" descr="https://uploads-ssl.webflow.com/5e2b590ca27de6be81c64780/5e6bf1d1049b8a64c08f8a88_REM%20Sleep%20ex%203.png">
            <a:extLst>
              <a:ext uri="{FF2B5EF4-FFF2-40B4-BE49-F238E27FC236}">
                <a16:creationId xmlns:a16="http://schemas.microsoft.com/office/drawing/2014/main" id="{E46E806F-6A3F-48D0-A96C-4CB93D2E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F9DCB-F52D-4FA0-B773-80585F4F9BDD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43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076074" cy="4351338"/>
          </a:xfrm>
        </p:spPr>
        <p:txBody>
          <a:bodyPr/>
          <a:lstStyle/>
          <a:p>
            <a:r>
              <a:rPr lang="en-US" dirty="0"/>
              <a:t>Eye blinks</a:t>
            </a:r>
          </a:p>
          <a:p>
            <a:r>
              <a:rPr lang="en-US" dirty="0"/>
              <a:t>Lateral eye movements</a:t>
            </a:r>
          </a:p>
          <a:p>
            <a:r>
              <a:rPr lang="en-US" dirty="0"/>
              <a:t>Chewing and tongue artifact </a:t>
            </a:r>
            <a:endParaRPr lang="ru-RU" dirty="0"/>
          </a:p>
        </p:txBody>
      </p:sp>
      <p:pic>
        <p:nvPicPr>
          <p:cNvPr id="2050" name="Picture 2" descr="https://uploads-ssl.webflow.com/5e2b590ca27de6be81c64780/5e6bf1d1049b8a64c08f8a88_REM%20Sleep%20ex%203.png">
            <a:extLst>
              <a:ext uri="{FF2B5EF4-FFF2-40B4-BE49-F238E27FC236}">
                <a16:creationId xmlns:a16="http://schemas.microsoft.com/office/drawing/2014/main" id="{E46E806F-6A3F-48D0-A96C-4CB93D2E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s-ssl.webflow.com/5e2b590ca27de6be81c64780/5e7f7397dc54450949ecf487_chewing%20artifact%202.png">
            <a:extLst>
              <a:ext uri="{FF2B5EF4-FFF2-40B4-BE49-F238E27FC236}">
                <a16:creationId xmlns:a16="http://schemas.microsoft.com/office/drawing/2014/main" id="{D1442CD8-2E6A-431A-9D87-986C4B41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65F2-0172-419B-AB4E-06B06A909CFC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27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675020" cy="4351338"/>
          </a:xfrm>
        </p:spPr>
        <p:txBody>
          <a:bodyPr/>
          <a:lstStyle/>
          <a:p>
            <a:r>
              <a:rPr lang="en-US" dirty="0"/>
              <a:t>Eye blinks</a:t>
            </a:r>
          </a:p>
          <a:p>
            <a:r>
              <a:rPr lang="en-US" dirty="0"/>
              <a:t>Lateral eye movements</a:t>
            </a:r>
          </a:p>
          <a:p>
            <a:r>
              <a:rPr lang="en-US" dirty="0"/>
              <a:t>Chewing and tongue artifact</a:t>
            </a:r>
          </a:p>
          <a:p>
            <a:r>
              <a:rPr lang="en-US" dirty="0"/>
              <a:t>ECG artifact </a:t>
            </a:r>
          </a:p>
          <a:p>
            <a:r>
              <a:rPr lang="en-US" dirty="0"/>
              <a:t>Electrical artifact </a:t>
            </a:r>
            <a:endParaRPr lang="ru-RU" dirty="0"/>
          </a:p>
        </p:txBody>
      </p:sp>
      <p:pic>
        <p:nvPicPr>
          <p:cNvPr id="2050" name="Picture 2" descr="https://uploads-ssl.webflow.com/5e2b590ca27de6be81c64780/5e6bf1d1049b8a64c08f8a88_REM%20Sleep%20ex%203.png">
            <a:extLst>
              <a:ext uri="{FF2B5EF4-FFF2-40B4-BE49-F238E27FC236}">
                <a16:creationId xmlns:a16="http://schemas.microsoft.com/office/drawing/2014/main" id="{E46E806F-6A3F-48D0-A96C-4CB93D2E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s-ssl.webflow.com/5e2b590ca27de6be81c64780/5e7f7397dc54450949ecf487_chewing%20artifact%202.png">
            <a:extLst>
              <a:ext uri="{FF2B5EF4-FFF2-40B4-BE49-F238E27FC236}">
                <a16:creationId xmlns:a16="http://schemas.microsoft.com/office/drawing/2014/main" id="{D1442CD8-2E6A-431A-9D87-986C4B41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s-ssl.webflow.com/5e2b590ca27de6be81c64780/5e7f91abd802d639268498dd_ECG%20artifact%20on%20an%20uncalibrated%20screen.png">
            <a:extLst>
              <a:ext uri="{FF2B5EF4-FFF2-40B4-BE49-F238E27FC236}">
                <a16:creationId xmlns:a16="http://schemas.microsoft.com/office/drawing/2014/main" id="{C759D055-F3C8-4081-8A07-EB8B9B76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23" y="2908552"/>
            <a:ext cx="6376976" cy="31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s-ssl.webflow.com/5e2b590ca27de6be81c64780/5e80d619d75a9b8cc7f8a787_Bad%20Fp1%20electrode%20during%20SWS.png">
            <a:extLst>
              <a:ext uri="{FF2B5EF4-FFF2-40B4-BE49-F238E27FC236}">
                <a16:creationId xmlns:a16="http://schemas.microsoft.com/office/drawing/2014/main" id="{91E2AE4D-16E4-4FDB-82B7-69AD1572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0" y="1638551"/>
            <a:ext cx="881748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ADA980-04C0-4C30-BBA8-68A4B2E45107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02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85148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Eye blinks</a:t>
            </a:r>
          </a:p>
          <a:p>
            <a:r>
              <a:rPr lang="en-US" dirty="0"/>
              <a:t>Lateral eye movements</a:t>
            </a:r>
          </a:p>
          <a:p>
            <a:r>
              <a:rPr lang="en-US" dirty="0"/>
              <a:t>Chewing and tongue artifact</a:t>
            </a:r>
          </a:p>
          <a:p>
            <a:r>
              <a:rPr lang="en-US" dirty="0"/>
              <a:t>ECG artifact </a:t>
            </a:r>
          </a:p>
          <a:p>
            <a:r>
              <a:rPr lang="en-US" dirty="0"/>
              <a:t>Electrical artifact </a:t>
            </a:r>
          </a:p>
          <a:p>
            <a:r>
              <a:rPr lang="en-US" dirty="0"/>
              <a:t>Myogenic artifact</a:t>
            </a:r>
          </a:p>
          <a:p>
            <a:endParaRPr lang="ru-RU" dirty="0"/>
          </a:p>
        </p:txBody>
      </p:sp>
      <p:pic>
        <p:nvPicPr>
          <p:cNvPr id="2050" name="Picture 2" descr="https://uploads-ssl.webflow.com/5e2b590ca27de6be81c64780/5e6bf1d1049b8a64c08f8a88_REM%20Sleep%20ex%203.png">
            <a:extLst>
              <a:ext uri="{FF2B5EF4-FFF2-40B4-BE49-F238E27FC236}">
                <a16:creationId xmlns:a16="http://schemas.microsoft.com/office/drawing/2014/main" id="{E46E806F-6A3F-48D0-A96C-4CB93D2E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s-ssl.webflow.com/5e2b590ca27de6be81c64780/5e7f7397dc54450949ecf487_chewing%20artifact%202.png">
            <a:extLst>
              <a:ext uri="{FF2B5EF4-FFF2-40B4-BE49-F238E27FC236}">
                <a16:creationId xmlns:a16="http://schemas.microsoft.com/office/drawing/2014/main" id="{D1442CD8-2E6A-431A-9D87-986C4B41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s-ssl.webflow.com/5e2b590ca27de6be81c64780/5e7f91abd802d639268498dd_ECG%20artifact%20on%20an%20uncalibrated%20screen.png">
            <a:extLst>
              <a:ext uri="{FF2B5EF4-FFF2-40B4-BE49-F238E27FC236}">
                <a16:creationId xmlns:a16="http://schemas.microsoft.com/office/drawing/2014/main" id="{C759D055-F3C8-4081-8A07-EB8B9B76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23" y="2908552"/>
            <a:ext cx="6376976" cy="31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s-ssl.webflow.com/5e2b590ca27de6be81c64780/5e80d619d75a9b8cc7f8a787_Bad%20Fp1%20electrode%20during%20SWS.png">
            <a:extLst>
              <a:ext uri="{FF2B5EF4-FFF2-40B4-BE49-F238E27FC236}">
                <a16:creationId xmlns:a16="http://schemas.microsoft.com/office/drawing/2014/main" id="{91E2AE4D-16E4-4FDB-82B7-69AD1572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0" y="1638551"/>
            <a:ext cx="881748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uploads-ssl.webflow.com/5e2b590ca27de6be81c64780/5e826835e910254770199d34_frontal%20muscle%20artifact.png">
            <a:extLst>
              <a:ext uri="{FF2B5EF4-FFF2-40B4-BE49-F238E27FC236}">
                <a16:creationId xmlns:a16="http://schemas.microsoft.com/office/drawing/2014/main" id="{AB940606-687A-46EA-BF6E-84140AF3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2" y="1638552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3F44B-ACBA-4A57-8E9F-D8C2F869B186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21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68BDF5-9DFF-41B8-B418-DC74710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artifacts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586BF-6B49-4667-B49C-AAAABA2C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851483" cy="4351338"/>
          </a:xfrm>
        </p:spPr>
        <p:txBody>
          <a:bodyPr>
            <a:normAutofit/>
          </a:bodyPr>
          <a:lstStyle/>
          <a:p>
            <a:r>
              <a:rPr lang="en-US" dirty="0"/>
              <a:t>Eye blinks</a:t>
            </a:r>
          </a:p>
          <a:p>
            <a:r>
              <a:rPr lang="en-US" dirty="0"/>
              <a:t>Lateral eye movements</a:t>
            </a:r>
          </a:p>
          <a:p>
            <a:r>
              <a:rPr lang="en-US" dirty="0"/>
              <a:t>Chewing and tongue</a:t>
            </a:r>
          </a:p>
          <a:p>
            <a:r>
              <a:rPr lang="en-US" dirty="0"/>
              <a:t>ECG  </a:t>
            </a:r>
          </a:p>
          <a:p>
            <a:r>
              <a:rPr lang="en-US" dirty="0"/>
              <a:t>Electrical  </a:t>
            </a:r>
          </a:p>
          <a:p>
            <a:r>
              <a:rPr lang="en-US" dirty="0"/>
              <a:t>Myogenic</a:t>
            </a:r>
          </a:p>
          <a:p>
            <a:r>
              <a:rPr lang="en-US" dirty="0"/>
              <a:t>Sweat 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2050" name="Picture 2" descr="https://uploads-ssl.webflow.com/5e2b590ca27de6be81c64780/5e6bf1d1049b8a64c08f8a88_REM%20Sleep%20ex%203.png">
            <a:extLst>
              <a:ext uri="{FF2B5EF4-FFF2-40B4-BE49-F238E27FC236}">
                <a16:creationId xmlns:a16="http://schemas.microsoft.com/office/drawing/2014/main" id="{E46E806F-6A3F-48D0-A96C-4CB93D2ED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s-ssl.webflow.com/5e2b590ca27de6be81c64780/5e7f7397dc54450949ecf487_chewing%20artifact%202.png">
            <a:extLst>
              <a:ext uri="{FF2B5EF4-FFF2-40B4-BE49-F238E27FC236}">
                <a16:creationId xmlns:a16="http://schemas.microsoft.com/office/drawing/2014/main" id="{D1442CD8-2E6A-431A-9D87-986C4B419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3" y="1690688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uploads-ssl.webflow.com/5e2b590ca27de6be81c64780/5e7f91abd802d639268498dd_ECG%20artifact%20on%20an%20uncalibrated%20screen.png">
            <a:extLst>
              <a:ext uri="{FF2B5EF4-FFF2-40B4-BE49-F238E27FC236}">
                <a16:creationId xmlns:a16="http://schemas.microsoft.com/office/drawing/2014/main" id="{C759D055-F3C8-4081-8A07-EB8B9B76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23" y="2908552"/>
            <a:ext cx="6376976" cy="314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s-ssl.webflow.com/5e2b590ca27de6be81c64780/5e80d619d75a9b8cc7f8a787_Bad%20Fp1%20electrode%20during%20SWS.png">
            <a:extLst>
              <a:ext uri="{FF2B5EF4-FFF2-40B4-BE49-F238E27FC236}">
                <a16:creationId xmlns:a16="http://schemas.microsoft.com/office/drawing/2014/main" id="{91E2AE4D-16E4-4FDB-82B7-69AD1572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0" y="1638551"/>
            <a:ext cx="881748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uploads-ssl.webflow.com/5e2b590ca27de6be81c64780/5e826835e910254770199d34_frontal%20muscle%20artifact.png">
            <a:extLst>
              <a:ext uri="{FF2B5EF4-FFF2-40B4-BE49-F238E27FC236}">
                <a16:creationId xmlns:a16="http://schemas.microsoft.com/office/drawing/2014/main" id="{AB940606-687A-46EA-BF6E-84140AF3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2" y="1638552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uploads-ssl.webflow.com/5e2b590ca27de6be81c64780/5e9e8934e2658e2ef25e4210_Sweat%20Artifact%2C%20bad%20P3.png">
            <a:extLst>
              <a:ext uri="{FF2B5EF4-FFF2-40B4-BE49-F238E27FC236}">
                <a16:creationId xmlns:a16="http://schemas.microsoft.com/office/drawing/2014/main" id="{4E34DF51-2E2F-4D66-9DFB-69D31653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12" y="1638551"/>
            <a:ext cx="88174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94431A-316A-4DB1-A38E-4C1BFA5E0140}"/>
              </a:ext>
            </a:extLst>
          </p:cNvPr>
          <p:cNvSpPr txBox="1"/>
          <p:nvPr/>
        </p:nvSpPr>
        <p:spPr>
          <a:xfrm>
            <a:off x="0" y="6492875"/>
            <a:ext cx="38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https://www.learningeeg.com/artifacts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8A35E-5AB8-4F4B-94C4-6942FEFA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F56486-AC6A-4173-9C04-55046986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Blind source separation (BSS) methods</a:t>
            </a:r>
          </a:p>
          <a:p>
            <a:r>
              <a:rPr lang="en-US" dirty="0"/>
              <a:t>Artifact subspace reconstruction (ASR) </a:t>
            </a:r>
          </a:p>
          <a:p>
            <a:r>
              <a:rPr lang="en-US" dirty="0"/>
              <a:t>Independent component analysis (ICA)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ML/DL</a:t>
            </a:r>
          </a:p>
          <a:p>
            <a:r>
              <a:rPr lang="en-US" dirty="0"/>
              <a:t>Residual CNN</a:t>
            </a:r>
          </a:p>
          <a:p>
            <a:r>
              <a:rPr lang="en-US" dirty="0"/>
              <a:t>Autoencoder</a:t>
            </a:r>
          </a:p>
          <a:p>
            <a:r>
              <a:rPr lang="en-US" dirty="0" err="1"/>
              <a:t>UNet</a:t>
            </a:r>
            <a:endParaRPr lang="en-US" dirty="0"/>
          </a:p>
          <a:p>
            <a:r>
              <a:rPr lang="en-US" dirty="0"/>
              <a:t>GAN</a:t>
            </a:r>
          </a:p>
          <a:p>
            <a:r>
              <a:rPr lang="en-US" dirty="0" err="1"/>
              <a:t>Transfomer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5188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1377</Words>
  <Application>Microsoft Office PowerPoint</Application>
  <PresentationFormat>Широкоэкранный</PresentationFormat>
  <Paragraphs>206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Тема Office</vt:lpstr>
      <vt:lpstr>EEG denoising</vt:lpstr>
      <vt:lpstr>Problem</vt:lpstr>
      <vt:lpstr>Types of artifacts</vt:lpstr>
      <vt:lpstr>Types of artifacts</vt:lpstr>
      <vt:lpstr>Types of artifacts</vt:lpstr>
      <vt:lpstr>Types of artifacts</vt:lpstr>
      <vt:lpstr>Types of artifacts</vt:lpstr>
      <vt:lpstr>Types of artifacts</vt:lpstr>
      <vt:lpstr>Approaches</vt:lpstr>
      <vt:lpstr>Approaches</vt:lpstr>
      <vt:lpstr>Deep Convolutional Autoencoder (DAE)</vt:lpstr>
      <vt:lpstr>Deep Convolutional Autoencoder (DAE)</vt:lpstr>
      <vt:lpstr>Deep Convolutional Autoencoder (DAE)</vt:lpstr>
      <vt:lpstr>Deep Convolutional Autoencoder (DAE)</vt:lpstr>
      <vt:lpstr>1D-ResCNN</vt:lpstr>
      <vt:lpstr>1D-ResCNN</vt:lpstr>
      <vt:lpstr>1D-ResCNN</vt:lpstr>
      <vt:lpstr>IC-U-Net</vt:lpstr>
      <vt:lpstr>IC-U-Net</vt:lpstr>
      <vt:lpstr>IC-U-Net</vt:lpstr>
      <vt:lpstr>IC-U-Net</vt:lpstr>
      <vt:lpstr>EEGDnet transformer</vt:lpstr>
      <vt:lpstr>EEGDnet transformer</vt:lpstr>
      <vt:lpstr>EEGDnet transformer</vt:lpstr>
      <vt:lpstr>Models evaluation</vt:lpstr>
      <vt:lpstr>Dataset</vt:lpstr>
      <vt:lpstr>Презентация PowerPoint</vt:lpstr>
      <vt:lpstr>Презентация PowerPoint</vt:lpstr>
      <vt:lpstr>Dataset</vt:lpstr>
      <vt:lpstr>Презентация PowerPoint</vt:lpstr>
      <vt:lpstr>Results</vt:lpstr>
      <vt:lpstr>EOG example</vt:lpstr>
      <vt:lpstr>EOG example</vt:lpstr>
      <vt:lpstr>EMG example</vt:lpstr>
      <vt:lpstr>EMG example</vt:lpstr>
      <vt:lpstr>Amount of parameters</vt:lpstr>
      <vt:lpstr>Conclusion</vt:lpstr>
      <vt:lpstr>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Denoising</dc:title>
  <dc:creator>Dmitriy Kornilov</dc:creator>
  <cp:lastModifiedBy>Dmitriy Kornilov</cp:lastModifiedBy>
  <cp:revision>21</cp:revision>
  <cp:lastPrinted>2023-10-27T10:25:57Z</cp:lastPrinted>
  <dcterms:created xsi:type="dcterms:W3CDTF">2023-10-19T22:19:25Z</dcterms:created>
  <dcterms:modified xsi:type="dcterms:W3CDTF">2023-10-27T10:27:21Z</dcterms:modified>
</cp:coreProperties>
</file>